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0" y="257175"/>
            <a:ext cx="9144000" cy="660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ctrTitle"/>
          </p:nvPr>
        </p:nvSpPr>
        <p:spPr>
          <a:xfrm>
            <a:off x="0" y="0"/>
            <a:ext cx="3171825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subTitle"/>
          </p:nvPr>
        </p:nvSpPr>
        <p:spPr>
          <a:xfrm>
            <a:off x="0" y="342900"/>
            <a:ext cx="9144000" cy="6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 rot="5400000">
            <a:off x="4572000" y="2286000"/>
            <a:ext cx="6858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 rot="5400000">
            <a:off x="-76200" y="76200"/>
            <a:ext cx="68580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 rot="5400000">
            <a:off x="1271587" y="-1014413"/>
            <a:ext cx="6600825" cy="9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28" name="Google Shape;28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33" name="Google Shape;33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34" name="Google Shape;34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0" y="257175"/>
            <a:ext cx="4495800" cy="660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648200" y="257175"/>
            <a:ext cx="4495800" cy="660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0" y="257175"/>
            <a:ext cx="9144000" cy="660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Char char="•"/>
              <a:defRPr b="0" i="0" sz="3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/>
        </p:nvSpPr>
        <p:spPr>
          <a:xfrm>
            <a:off x="838200" y="228600"/>
            <a:ext cx="7543800" cy="6245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Vessel Disorders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Aneurism –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weakening &amp; swelling of a blood vessel                      Most common in the aorta due to the high pressure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Hypertension –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blood pressure   140/90 or higher	              1 out of 5 people have high blood pressure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Varicose Veins –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Swollen superficial vessels usually found in the lower extremities  (Varicose = inflamed)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DVT – Deep Vein Thrombosis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Clots that form in the deep veins of the lower legs due to inactivity or poor circulation can move to the heart and lungs – Very dangerous and often fatal if not detected and treated.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Angina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 temporary lack of blood to the heart muscle caused by physical or emotional stress.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Attack – AMI – Acute Myocardial Infarction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Death of heart tissue due lack of blood carrying oxygen caused by a blockage of a coronary artery.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14.01</a:t>
            </a:r>
            <a:endParaRPr/>
          </a:p>
        </p:txBody>
      </p:sp>
      <p:pic>
        <p:nvPicPr>
          <p:cNvPr descr="shi65630_1401" id="103" name="Google Shape;1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0450" y="15875"/>
            <a:ext cx="4484687" cy="682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i65630_1402" id="108" name="Google Shape;10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287" y="152400"/>
            <a:ext cx="8081962" cy="658018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3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14.02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14.04</a:t>
            </a:r>
            <a:endParaRPr/>
          </a:p>
        </p:txBody>
      </p:sp>
      <p:pic>
        <p:nvPicPr>
          <p:cNvPr descr="shi65630_1404" id="115" name="Google Shape;1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" y="625475"/>
            <a:ext cx="9104312" cy="56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i65630_1406" id="120" name="Google Shape;12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25" y="6350"/>
            <a:ext cx="8007350" cy="6846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5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14.06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i65630_1407" id="126" name="Google Shape;12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487" y="-7937"/>
            <a:ext cx="7185025" cy="68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14.07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14.08</a:t>
            </a:r>
            <a:endParaRPr/>
          </a:p>
        </p:txBody>
      </p:sp>
      <p:pic>
        <p:nvPicPr>
          <p:cNvPr descr="shi65630_1408" id="133" name="Google Shape;13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8912" y="15875"/>
            <a:ext cx="3687762" cy="682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14.09a</a:t>
            </a:r>
            <a:endParaRPr/>
          </a:p>
        </p:txBody>
      </p:sp>
      <p:pic>
        <p:nvPicPr>
          <p:cNvPr descr="shi65630_1409a" id="139" name="Google Shape;13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412" y="15875"/>
            <a:ext cx="6100762" cy="682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 txBox="1"/>
          <p:nvPr/>
        </p:nvSpPr>
        <p:spPr>
          <a:xfrm>
            <a:off x="1371600" y="2057400"/>
            <a:ext cx="838200" cy="457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7010400" y="5867400"/>
            <a:ext cx="685800" cy="381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14.10a</a:t>
            </a:r>
            <a:endParaRPr/>
          </a:p>
        </p:txBody>
      </p:sp>
      <p:pic>
        <p:nvPicPr>
          <p:cNvPr descr="shi65630_1410a" id="147" name="Google Shape;1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5162" y="15875"/>
            <a:ext cx="5273675" cy="682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i65630_1411" id="152" name="Google Shape;15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787" y="4762"/>
            <a:ext cx="8226425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0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14.11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type="title"/>
          </p:nvPr>
        </p:nvSpPr>
        <p:spPr>
          <a:xfrm>
            <a:off x="0" y="28194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/>
        </p:nvSpPr>
        <p:spPr>
          <a:xfrm>
            <a:off x="838200" y="762000"/>
            <a:ext cx="7086600" cy="5630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Shock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reduced blood flow throughout the body due to loss of blood or psychological stress.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Younger people can compensate for shock so they may seem fine but can suddenly show symptoms so plan ahead and treat for shock early.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 for shock: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 911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Have the person lay down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Keep the person warm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If the person feels dizzy or confused slightly elevate the legs to improve blood supply to brain.  If the injury involves trauma to the head or lungs don’t elevate the legs.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Don’t give anything to eat or drink, if the person becomes unconscious this may cause problems.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 14.02</a:t>
            </a:r>
            <a:endParaRPr/>
          </a:p>
        </p:txBody>
      </p:sp>
      <p:pic>
        <p:nvPicPr>
          <p:cNvPr descr="shi65630_t1402" id="164" name="Google Shape;16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1437" y="15875"/>
            <a:ext cx="3922712" cy="682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 14.A</a:t>
            </a:r>
            <a:endParaRPr/>
          </a:p>
        </p:txBody>
      </p:sp>
      <p:pic>
        <p:nvPicPr>
          <p:cNvPr descr="shi65630_t14A" id="170" name="Google Shape;17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8450" y="15875"/>
            <a:ext cx="6008687" cy="682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>
            <a:off x="838200" y="444500"/>
            <a:ext cx="6781800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Attack – symptoms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Pain or heavy feeling in the chest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Pain may radiate into left arm and jaw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Labored or difficulty breathing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Nausea may feel like indigestion or heartburn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Sweating (Diaphoresis)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Person will deny they are having a heart attack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 –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 911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the person rest in position of comfort this can be sitting or laying down, many people having a heart attack don’t like laying down.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person is thirsty have them suck on a wet cloth don’t give food or water.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person becomes unconscious begin CPR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/>
        </p:nvSpPr>
        <p:spPr>
          <a:xfrm>
            <a:off x="914400" y="1143000"/>
            <a:ext cx="7620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Immune System</a:t>
            </a:r>
            <a:endParaRPr/>
          </a:p>
          <a:p>
            <a:pPr indent="-4572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Defends the body against invading antigens</a:t>
            </a:r>
            <a:endParaRPr/>
          </a:p>
          <a:p>
            <a:pPr indent="-4572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Barrier – Skin, mucous membranes, tears, ear wax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Inflammatory Response – Histamines &amp; Prostaglandins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Immune Response – Lymphocytes T &amp; B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52400"/>
            <a:ext cx="793115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762000"/>
            <a:ext cx="6985000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 txBox="1"/>
          <p:nvPr/>
        </p:nvSpPr>
        <p:spPr>
          <a:xfrm>
            <a:off x="2438400" y="228600"/>
            <a:ext cx="381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Immune Response</a:t>
            </a:r>
            <a:endParaRPr/>
          </a:p>
        </p:txBody>
      </p:sp>
      <p:sp>
        <p:nvSpPr>
          <p:cNvPr id="79" name="Google Shape;79;p18"/>
          <p:cNvSpPr txBox="1"/>
          <p:nvPr/>
        </p:nvSpPr>
        <p:spPr>
          <a:xfrm>
            <a:off x="3124200" y="762000"/>
            <a:ext cx="99060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Dendritic cells</a:t>
            </a:r>
            <a:endParaRPr/>
          </a:p>
        </p:txBody>
      </p:sp>
      <p:sp>
        <p:nvSpPr>
          <p:cNvPr id="80" name="Google Shape;80;p18"/>
          <p:cNvSpPr txBox="1"/>
          <p:nvPr/>
        </p:nvSpPr>
        <p:spPr>
          <a:xfrm>
            <a:off x="6707187" y="2286000"/>
            <a:ext cx="160020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lymph nodes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609600"/>
            <a:ext cx="44958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/>
        </p:nvSpPr>
        <p:spPr>
          <a:xfrm>
            <a:off x="1066800" y="457200"/>
            <a:ext cx="7086600" cy="581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Lymphatic System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Specialized branch of the circulatory system involved with the protection of the body from invading antigens.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Immunity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You have had the disease or been given a vaccine that allowed you to developed immunity against the disease, only works with viruses.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lasting protection.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Passive Immunity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Borrowed immunity from another person or you are given mediation that will block the disease.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 term protection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0" y="0"/>
            <a:ext cx="19716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Chapter 14 Opener</a:t>
            </a:r>
            <a:endParaRPr/>
          </a:p>
        </p:txBody>
      </p:sp>
      <p:pic>
        <p:nvPicPr>
          <p:cNvPr descr="shi65630_co14" id="96" name="Google Shape;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460375"/>
            <a:ext cx="5467350" cy="63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1"/>
          <p:cNvSpPr txBox="1"/>
          <p:nvPr/>
        </p:nvSpPr>
        <p:spPr>
          <a:xfrm>
            <a:off x="1905000" y="152400"/>
            <a:ext cx="5029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Allergies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